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805506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1571939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493148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6736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481069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19A4D01-D2D9-4951-892D-40DBD848DEFF}" type="datetimeFigureOut">
              <a:rPr lang="en-GB" smtClean="0"/>
              <a:t>10/11/2018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357535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19A4D01-D2D9-4951-892D-40DBD848DEFF}" type="datetimeFigureOut">
              <a:rPr lang="en-GB" smtClean="0"/>
              <a:t>10/11/2018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10131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19A4D01-D2D9-4951-892D-40DBD848DEFF}" type="datetimeFigureOut">
              <a:rPr lang="en-GB" smtClean="0"/>
              <a:t>10/11/2018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3863049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9A4D01-D2D9-4951-892D-40DBD848DEFF}" type="datetimeFigureOut">
              <a:rPr lang="en-GB" smtClean="0"/>
              <a:t>10/11/2018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325796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9A4D01-D2D9-4951-892D-40DBD848DEFF}" type="datetimeFigureOut">
              <a:rPr lang="en-GB" smtClean="0"/>
              <a:t>10/11/2018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4272011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9A4D01-D2D9-4951-892D-40DBD848DEFF}" type="datetimeFigureOut">
              <a:rPr lang="en-GB" smtClean="0"/>
              <a:t>10/11/2018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4118812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9A4D01-D2D9-4951-892D-40DBD848DEFF}" type="datetimeFigureOut">
              <a:rPr lang="en-GB" smtClean="0"/>
              <a:t>10/11/2018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1AB834-8B9B-40E3-BE56-581B84FC6C6D}" type="slidenum">
              <a:rPr lang="en-GB" smtClean="0"/>
              <a:t>‹#›</a:t>
            </a:fld>
            <a:endParaRPr lang="en-GB"/>
          </a:p>
        </p:txBody>
      </p:sp>
    </p:spTree>
    <p:extLst>
      <p:ext uri="{BB962C8B-B14F-4D97-AF65-F5344CB8AC3E}">
        <p14:creationId xmlns:p14="http://schemas.microsoft.com/office/powerpoint/2010/main" val="2460416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78822" y="352698"/>
            <a:ext cx="11813178" cy="6113416"/>
          </a:xfrm>
        </p:spPr>
        <p:txBody>
          <a:bodyPr anchor="t">
            <a:normAutofit fontScale="90000"/>
          </a:bodyPr>
          <a:lstStyle/>
          <a:p>
            <a:pPr algn="l">
              <a:lnSpc>
                <a:spcPct val="100000"/>
              </a:lnSpc>
              <a:spcBef>
                <a:spcPts val="800"/>
              </a:spcBef>
              <a:spcAft>
                <a:spcPts val="800"/>
              </a:spcAft>
              <a:buClr>
                <a:schemeClr val="accent6">
                  <a:lumMod val="60000"/>
                  <a:lumOff val="40000"/>
                </a:schemeClr>
              </a:buClr>
            </a:pPr>
            <a:r>
              <a:rPr lang="en-GB" sz="2200" dirty="0" smtClean="0">
                <a:latin typeface="Arial" panose="020B0604020202020204" pitchFamily="34" charset="0"/>
                <a:cs typeface="Arial" panose="020B0604020202020204" pitchFamily="34" charset="0"/>
              </a:rPr>
              <a:t>Can BCT be adapted to become a realistic option for parents with children?</a:t>
            </a:r>
            <a:br>
              <a:rPr lang="en-GB" sz="2200" dirty="0" smtClean="0">
                <a:latin typeface="Arial" panose="020B0604020202020204" pitchFamily="34" charset="0"/>
                <a:cs typeface="Arial" panose="020B0604020202020204" pitchFamily="34" charset="0"/>
              </a:rPr>
            </a:br>
            <a:r>
              <a:rPr lang="en-GB" sz="2200" dirty="0" smtClean="0">
                <a:latin typeface="Arial" panose="020B0604020202020204" pitchFamily="34" charset="0"/>
                <a:cs typeface="Arial" panose="020B0604020202020204" pitchFamily="34" charset="0"/>
              </a:rPr>
              <a:t>Can professionals and individual services adapt to make BCT a realistic option?</a:t>
            </a:r>
            <a:br>
              <a:rPr lang="en-GB" sz="2200" dirty="0" smtClean="0">
                <a:latin typeface="Arial" panose="020B0604020202020204" pitchFamily="34" charset="0"/>
                <a:cs typeface="Arial" panose="020B0604020202020204" pitchFamily="34" charset="0"/>
              </a:rPr>
            </a:br>
            <a:r>
              <a:rPr lang="en-GB" sz="2200" dirty="0" smtClean="0">
                <a:latin typeface="Arial" panose="020B0604020202020204" pitchFamily="34" charset="0"/>
                <a:cs typeface="Arial" panose="020B0604020202020204" pitchFamily="34" charset="0"/>
              </a:rPr>
              <a:t/>
            </a:r>
            <a:br>
              <a:rPr lang="en-GB" sz="2200" dirty="0" smtClean="0">
                <a:latin typeface="Arial" panose="020B0604020202020204" pitchFamily="34" charset="0"/>
                <a:cs typeface="Arial" panose="020B0604020202020204" pitchFamily="34" charset="0"/>
              </a:rPr>
            </a:br>
            <a:r>
              <a:rPr lang="en-GB" sz="2200" dirty="0" smtClean="0">
                <a:latin typeface="Arial" panose="020B0604020202020204" pitchFamily="34" charset="0"/>
                <a:cs typeface="Arial" panose="020B0604020202020204" pitchFamily="34" charset="0"/>
              </a:rPr>
              <a:t>Can structural barriers be overcome to make BCT a realistic option? </a:t>
            </a:r>
            <a:br>
              <a:rPr lang="en-GB"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Further research should help understand how to improve this type of intervention by responding to questions like: </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How can we help gamblers to participate into couple treatment?</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Can we have a combination a couple and individual sessions?</a:t>
            </a:r>
            <a:br>
              <a:rPr lang="en-US" sz="2200" dirty="0" smtClean="0">
                <a:latin typeface="Arial" panose="020B0604020202020204" pitchFamily="34" charset="0"/>
                <a:cs typeface="Arial" panose="020B0604020202020204" pitchFamily="34" charset="0"/>
              </a:rPr>
            </a:br>
            <a:r>
              <a:rPr lang="fr-CA" sz="2200" dirty="0" err="1" smtClean="0">
                <a:latin typeface="Arial" panose="020B0604020202020204" pitchFamily="34" charset="0"/>
                <a:cs typeface="Arial" panose="020B0604020202020204" pitchFamily="34" charset="0"/>
              </a:rPr>
              <a:t>What</a:t>
            </a:r>
            <a:r>
              <a:rPr lang="fr-CA" sz="2200" dirty="0" smtClean="0">
                <a:latin typeface="Arial" panose="020B0604020202020204" pitchFamily="34" charset="0"/>
                <a:cs typeface="Arial" panose="020B0604020202020204" pitchFamily="34" charset="0"/>
              </a:rPr>
              <a:t> are the adaptations </a:t>
            </a:r>
            <a:r>
              <a:rPr lang="fr-CA" sz="2200" dirty="0" err="1" smtClean="0">
                <a:latin typeface="Arial" panose="020B0604020202020204" pitchFamily="34" charset="0"/>
                <a:cs typeface="Arial" panose="020B0604020202020204" pitchFamily="34" charset="0"/>
              </a:rPr>
              <a:t>needed</a:t>
            </a:r>
            <a:r>
              <a:rPr lang="fr-CA" sz="2200" dirty="0" smtClean="0">
                <a:latin typeface="Arial" panose="020B0604020202020204" pitchFamily="34" charset="0"/>
                <a:cs typeface="Arial" panose="020B0604020202020204" pitchFamily="34" charset="0"/>
              </a:rPr>
              <a:t> to </a:t>
            </a:r>
            <a:r>
              <a:rPr lang="fr-CA" sz="2200" dirty="0" err="1" smtClean="0">
                <a:latin typeface="Arial" panose="020B0604020202020204" pitchFamily="34" charset="0"/>
                <a:cs typeface="Arial" panose="020B0604020202020204" pitchFamily="34" charset="0"/>
              </a:rPr>
              <a:t>conduct</a:t>
            </a:r>
            <a:r>
              <a:rPr lang="fr-CA" sz="2200" dirty="0" smtClean="0">
                <a:latin typeface="Arial" panose="020B0604020202020204" pitchFamily="34" charset="0"/>
                <a:cs typeface="Arial" panose="020B0604020202020204" pitchFamily="34" charset="0"/>
              </a:rPr>
              <a:t> ICT-PG </a:t>
            </a:r>
            <a:r>
              <a:rPr lang="fr-CA" sz="2200" dirty="0" err="1" smtClean="0">
                <a:latin typeface="Arial" panose="020B0604020202020204" pitchFamily="34" charset="0"/>
                <a:cs typeface="Arial" panose="020B0604020202020204" pitchFamily="34" charset="0"/>
              </a:rPr>
              <a:t>with</a:t>
            </a:r>
            <a:r>
              <a:rPr lang="fr-CA" sz="2200" dirty="0" smtClean="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gamblers presenting with concomitant SUD?</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What is the next step for the researcher- </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how can we adapt the clinical model to answer more complex needs?</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what are the implementation issues</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how can we contribute to a larger and longer implementation of best practices for gamblers and their partners</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Working with the entire family/network and seeing them as a focal point of intervention- sounds great in theory but how do you implement in routine practice?</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Should we just concentrate on addiction or continuum of problem of behavior which impacts on family members but is not necessarily addressed</a:t>
            </a:r>
            <a:r>
              <a:rPr lang="fr-CA" sz="2000" dirty="0" smtClean="0">
                <a:latin typeface="Arial" panose="020B0604020202020204" pitchFamily="34" charset="0"/>
                <a:cs typeface="Arial" panose="020B0604020202020204" pitchFamily="34" charset="0"/>
              </a:rPr>
              <a:t/>
            </a:r>
            <a:br>
              <a:rPr lang="fr-CA" sz="2000" dirty="0" smtClean="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
            </a:r>
            <a:br>
              <a:rPr lang="en-GB"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de-DE" sz="2000" dirty="0">
                <a:latin typeface="Arial" panose="020B0604020202020204" pitchFamily="34" charset="0"/>
                <a:cs typeface="Arial" panose="020B0604020202020204" pitchFamily="34" charset="0"/>
              </a:rPr>
              <a:t/>
            </a:r>
            <a:br>
              <a:rPr lang="de-DE" sz="2000" dirty="0">
                <a:latin typeface="Arial" panose="020B0604020202020204" pitchFamily="34" charset="0"/>
                <a:cs typeface="Arial" panose="020B0604020202020204" pitchFamily="34" charset="0"/>
              </a:rPr>
            </a:br>
            <a:r>
              <a:rPr lang="de-DE" altLang="de-DE" sz="2000" dirty="0" smtClean="0">
                <a:solidFill>
                  <a:schemeClr val="tx1"/>
                </a:solidFill>
                <a:latin typeface="Arial" panose="020B0604020202020204" pitchFamily="34" charset="0"/>
                <a:cs typeface="Arial" panose="020B0604020202020204" pitchFamily="34" charset="0"/>
              </a:rPr>
              <a:t/>
            </a:r>
            <a:br>
              <a:rPr lang="de-DE" altLang="de-DE" sz="2000" dirty="0" smtClean="0">
                <a:solidFill>
                  <a:schemeClr val="tx1"/>
                </a:solidFill>
                <a:latin typeface="Arial" panose="020B0604020202020204" pitchFamily="34" charset="0"/>
                <a:cs typeface="Arial" panose="020B0604020202020204" pitchFamily="34" charset="0"/>
              </a:rPr>
            </a:br>
            <a:r>
              <a:rPr lang="de-DE" altLang="de-DE" sz="2000" dirty="0">
                <a:solidFill>
                  <a:schemeClr val="tx1"/>
                </a:solidFill>
                <a:latin typeface="Arial" panose="020B0604020202020204" pitchFamily="34" charset="0"/>
                <a:cs typeface="Arial" panose="020B0604020202020204" pitchFamily="34" charset="0"/>
              </a:rPr>
              <a:t/>
            </a:r>
            <a:br>
              <a:rPr lang="de-DE" altLang="de-DE" sz="2000" dirty="0">
                <a:solidFill>
                  <a:schemeClr val="tx1"/>
                </a:solidFill>
                <a:latin typeface="Arial" panose="020B0604020202020204" pitchFamily="34" charset="0"/>
                <a:cs typeface="Arial" panose="020B0604020202020204" pitchFamily="34" charset="0"/>
              </a:rPr>
            </a:br>
            <a:r>
              <a:rPr lang="de-DE" sz="2000" dirty="0">
                <a:latin typeface="Arial" panose="020B0604020202020204" pitchFamily="34" charset="0"/>
                <a:cs typeface="Arial" panose="020B0604020202020204" pitchFamily="34" charset="0"/>
              </a:rPr>
              <a:t/>
            </a:r>
            <a:br>
              <a:rPr lang="de-DE" sz="2000" dirty="0">
                <a:latin typeface="Arial" panose="020B0604020202020204" pitchFamily="34" charset="0"/>
                <a:cs typeface="Arial" panose="020B0604020202020204" pitchFamily="34" charset="0"/>
              </a:rPr>
            </a:br>
            <a:endParaRPr lang="de-DE" altLang="de-DE"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6716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14</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Can BCT be adapted to become a realistic option for parents with children? Can professionals and individual services adapt to make BCT a realistic option?  Can structural barriers be overcome to make BCT a realistic option?  Further research should help understand how to improve this type of intervention by responding to questions like:  How can we help gamblers to participate into couple treatment? Can we have a combination a couple and individual sessions? What are the adaptations needed to conduct ICT-PG with gamblers presenting with concomitant SUD?  What is the next step for the researcher-  how can we adapt the clinical model to answer more complex needs? what are the implementation issues how can we contribute to a larger and longer implementation of best practices for gamblers and their partners  Working with the entire family/network and seeing them as a focal point of intervention- sounds great in theory but how do you implement in routine practice? Should we just concentrate on addiction or continuum of problem of behavior which impacts on family members but is not necessarily addressed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other empirical material exists on autobiographies?                             (published, award-winning books/films from the UK and other Western societies)  Who has done this type of research on autobiographies?  Similarities and differences in support efforts for affected family members between different countries  Co-dependency as a concept / label / diagnosis, Pros and Cons? Best practice approaches in coping support directed specifically at parents of adolescents  Best practice approaches to creating awareness, acknowledgement and recognition that parents needs support What challenges might carers have in creating these environments to have conversations about substance use?   Could ‘shared doing’ be used to have other difficult conversations?</dc:title>
  <dc:creator>Gill V</dc:creator>
  <cp:lastModifiedBy>Gill V</cp:lastModifiedBy>
  <cp:revision>11</cp:revision>
  <dcterms:created xsi:type="dcterms:W3CDTF">2018-11-10T09:31:54Z</dcterms:created>
  <dcterms:modified xsi:type="dcterms:W3CDTF">2018-11-10T12:59:05Z</dcterms:modified>
</cp:coreProperties>
</file>